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05" r:id="rId1"/>
  </p:sldMasterIdLst>
  <p:notesMasterIdLst>
    <p:notesMasterId r:id="rId11"/>
  </p:notesMasterIdLst>
  <p:sldIdLst>
    <p:sldId id="265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</p:sldIdLst>
  <p:sldSz cx="14630400" cy="8229600"/>
  <p:notesSz cx="8229600" cy="14630400"/>
  <p:embeddedFontLst>
    <p:embeddedFont>
      <p:font typeface="DM Sans Medium" panose="020B0604020202020204" charset="0"/>
      <p:regular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Inter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55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9247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5735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2957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6026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16470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55881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00587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17991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9999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43448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43314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0539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26403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36229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22782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1453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58079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7678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8335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54375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8D6D4-6E39-4D69-AC6F-022E2E6ADD7C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1C3D6-5595-486A-8C27-59BA4D29C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15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  <p:sldLayoutId id="2147483724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logo&#10;&#10;AI-generated content may be incorrect.">
            <a:extLst>
              <a:ext uri="{FF2B5EF4-FFF2-40B4-BE49-F238E27FC236}">
                <a16:creationId xmlns:a16="http://schemas.microsoft.com/office/drawing/2014/main" id="{48DC02B4-1A9E-669F-DEA5-5FBC82F838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89" y="746510"/>
            <a:ext cx="3309483" cy="915467"/>
          </a:xfrm>
          <a:prstGeom prst="rect">
            <a:avLst/>
          </a:prstGeom>
        </p:spPr>
      </p:pic>
      <p:sp>
        <p:nvSpPr>
          <p:cNvPr id="3" name="TextBox 1">
            <a:extLst>
              <a:ext uri="{FF2B5EF4-FFF2-40B4-BE49-F238E27FC236}">
                <a16:creationId xmlns:a16="http://schemas.microsoft.com/office/drawing/2014/main" id="{0A175624-8BBB-1459-4230-9506D2CB1D30}"/>
              </a:ext>
            </a:extLst>
          </p:cNvPr>
          <p:cNvSpPr txBox="1"/>
          <p:nvPr/>
        </p:nvSpPr>
        <p:spPr>
          <a:xfrm>
            <a:off x="6280749" y="1204244"/>
            <a:ext cx="3965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Synopsis  Presentation</a:t>
            </a:r>
          </a:p>
          <a:p>
            <a:r>
              <a:rPr lang="en-US" sz="2400" dirty="0"/>
              <a:t>                  on</a:t>
            </a:r>
            <a:endParaRPr lang="en-IN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228D95-BABE-D92B-B696-4E71DE8166FD}"/>
              </a:ext>
            </a:extLst>
          </p:cNvPr>
          <p:cNvSpPr txBox="1"/>
          <p:nvPr/>
        </p:nvSpPr>
        <p:spPr>
          <a:xfrm>
            <a:off x="2132280" y="2035241"/>
            <a:ext cx="106431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	</a:t>
            </a:r>
            <a:r>
              <a:rPr lang="en-US" sz="2800" b="1" dirty="0" smtClean="0"/>
              <a:t>				 	Virtual Assistant for People with   Autism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35CA4-9B6A-C3CD-480A-3E8CE783F7A9}"/>
              </a:ext>
            </a:extLst>
          </p:cNvPr>
          <p:cNvSpPr txBox="1"/>
          <p:nvPr/>
        </p:nvSpPr>
        <p:spPr>
          <a:xfrm>
            <a:off x="6504034" y="3112576"/>
            <a:ext cx="7017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By</a:t>
            </a:r>
          </a:p>
          <a:p>
            <a:endParaRPr lang="en-IN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D402D-CEEA-13D9-263F-7BF545C8B2B3}"/>
              </a:ext>
            </a:extLst>
          </p:cNvPr>
          <p:cNvSpPr txBox="1"/>
          <p:nvPr/>
        </p:nvSpPr>
        <p:spPr>
          <a:xfrm>
            <a:off x="4349168" y="3659555"/>
            <a:ext cx="62094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Anshika Srivastava                202410116100032 </a:t>
            </a:r>
          </a:p>
          <a:p>
            <a:r>
              <a:rPr lang="en-US" dirty="0"/>
              <a:t>Ankit Kumar                               202410116100027</a:t>
            </a:r>
          </a:p>
          <a:p>
            <a:r>
              <a:rPr lang="en-US"/>
              <a:t>Anik Kushwaha                     </a:t>
            </a:r>
            <a:r>
              <a:rPr lang="en-US" dirty="0"/>
              <a:t>202410116100026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6F6A1F5-A685-F180-E677-13768AE49C21}"/>
              </a:ext>
            </a:extLst>
          </p:cNvPr>
          <p:cNvSpPr txBox="1"/>
          <p:nvPr/>
        </p:nvSpPr>
        <p:spPr>
          <a:xfrm>
            <a:off x="1711841" y="4753266"/>
            <a:ext cx="11206717" cy="2619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Session:2025-2026 (III Semester)</a:t>
            </a:r>
            <a:endParaRPr lang="en-IN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 </a:t>
            </a:r>
          </a:p>
          <a:p>
            <a:pPr algn="ctr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Under the supervision of </a:t>
            </a:r>
          </a:p>
          <a:p>
            <a:pPr algn="ctr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Prof. Ms Hunny Gaur</a:t>
            </a:r>
          </a:p>
          <a:p>
            <a:pPr algn="ctr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Department Of Computer Applications</a:t>
            </a: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KIET GROUP OF INSTITUTIONS, DELHI-NCR, GHAZIABAD-201206</a:t>
            </a:r>
          </a:p>
        </p:txBody>
      </p:sp>
    </p:spTree>
    <p:extLst>
      <p:ext uri="{BB962C8B-B14F-4D97-AF65-F5344CB8AC3E}">
        <p14:creationId xmlns:p14="http://schemas.microsoft.com/office/powerpoint/2010/main" val="2765665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3" name="Text 0"/>
          <p:cNvSpPr/>
          <p:nvPr/>
        </p:nvSpPr>
        <p:spPr>
          <a:xfrm>
            <a:off x="6179829" y="1099934"/>
            <a:ext cx="7556421" cy="14175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AutismHelper: A Digital Support Tool for Autism</a:t>
            </a:r>
            <a:endParaRPr lang="en-US" sz="44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 1"/>
          <p:cNvSpPr/>
          <p:nvPr/>
        </p:nvSpPr>
        <p:spPr>
          <a:xfrm>
            <a:off x="6356550" y="3139205"/>
            <a:ext cx="7556421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Empowering children with autism and their families through intuitive digital solutions.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6550" y="4337824"/>
            <a:ext cx="7546385" cy="83099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Problem -</a:t>
            </a:r>
            <a:r>
              <a:rPr lang="en-US" sz="1400" dirty="0" smtClean="0"/>
              <a:t> </a:t>
            </a:r>
            <a:r>
              <a:rPr lang="en-US" sz="2000" dirty="0" smtClean="0"/>
              <a:t>Children with autism often struggle with communication, daily routines, and social interaction</a:t>
            </a:r>
            <a:r>
              <a:rPr lang="en-US" sz="2400" dirty="0" smtClean="0"/>
              <a:t>.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 rot="10800000" flipH="1" flipV="1">
            <a:off x="6423281" y="5641635"/>
            <a:ext cx="6823431" cy="76944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Solution - </a:t>
            </a:r>
            <a:r>
              <a:rPr lang="en-US" sz="2000" dirty="0" err="1" smtClean="0"/>
              <a:t>AutismHelper</a:t>
            </a:r>
            <a:r>
              <a:rPr lang="en-US" sz="2000" dirty="0" smtClean="0"/>
              <a:t> is a smart digital assistant designed to make learning, communication, and daily life easier for them.</a:t>
            </a:r>
            <a:endParaRPr lang="en-US" sz="2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53063" y="1395651"/>
            <a:ext cx="7524274" cy="56697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Understanding the World of Autism</a:t>
            </a:r>
            <a:endParaRPr lang="en-US" sz="35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416254"/>
            <a:ext cx="13042821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Autism is a lifelong condition that affects how individuals communicate, learn, and interact socially. Children with autism often face unique challenges, including: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397210"/>
            <a:ext cx="4196358" cy="2455664"/>
          </a:xfrm>
          <a:prstGeom prst="roundRect">
            <a:avLst>
              <a:gd name="adj" fmla="val 5958"/>
            </a:avLst>
          </a:prstGeom>
          <a:solidFill>
            <a:schemeClr val="accent1">
              <a:lumMod val="60000"/>
              <a:lumOff val="40000"/>
            </a:schemeClr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3397210"/>
            <a:ext cx="121920" cy="2455664"/>
          </a:xfrm>
          <a:prstGeom prst="roundRect">
            <a:avLst>
              <a:gd name="adj" fmla="val 27907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654504"/>
            <a:ext cx="3590330" cy="7162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💬 Communication Hurdles</a:t>
            </a:r>
            <a:endParaRPr lang="en-US" sz="2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 5"/>
          <p:cNvSpPr/>
          <p:nvPr/>
        </p:nvSpPr>
        <p:spPr>
          <a:xfrm>
            <a:off x="1142524" y="4506873"/>
            <a:ext cx="3590330" cy="10887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Struggling with complex language and expressing emotions clearly.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Shape 6"/>
          <p:cNvSpPr/>
          <p:nvPr/>
        </p:nvSpPr>
        <p:spPr>
          <a:xfrm>
            <a:off x="5216962" y="3397210"/>
            <a:ext cx="4196358" cy="2455664"/>
          </a:xfrm>
          <a:prstGeom prst="roundRect">
            <a:avLst>
              <a:gd name="adj" fmla="val 5958"/>
            </a:avLst>
          </a:prstGeom>
          <a:solidFill>
            <a:schemeClr val="accent1">
              <a:lumMod val="60000"/>
              <a:lumOff val="40000"/>
            </a:schemeClr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86482" y="3397210"/>
            <a:ext cx="121920" cy="2455664"/>
          </a:xfrm>
          <a:prstGeom prst="roundRect">
            <a:avLst>
              <a:gd name="adj" fmla="val 27907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0" name="Text 8"/>
          <p:cNvSpPr/>
          <p:nvPr/>
        </p:nvSpPr>
        <p:spPr>
          <a:xfrm>
            <a:off x="5565696" y="3654504"/>
            <a:ext cx="3563183" cy="3619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🗓️ Daily Task Management</a:t>
            </a:r>
            <a:endParaRPr lang="en-US" sz="2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5565696" y="4152543"/>
            <a:ext cx="3590330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Difficulty remembering and managing routines and tasks.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Shape 10"/>
          <p:cNvSpPr/>
          <p:nvPr/>
        </p:nvSpPr>
        <p:spPr>
          <a:xfrm>
            <a:off x="9640133" y="3397210"/>
            <a:ext cx="4196358" cy="2455664"/>
          </a:xfrm>
          <a:prstGeom prst="roundRect">
            <a:avLst>
              <a:gd name="adj" fmla="val 5958"/>
            </a:avLst>
          </a:prstGeom>
          <a:solidFill>
            <a:schemeClr val="accent1">
              <a:lumMod val="60000"/>
              <a:lumOff val="40000"/>
            </a:schemeClr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09653" y="3397210"/>
            <a:ext cx="121920" cy="2455664"/>
          </a:xfrm>
          <a:prstGeom prst="roundRect">
            <a:avLst>
              <a:gd name="adj" fmla="val 27907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4" name="Text 12"/>
          <p:cNvSpPr/>
          <p:nvPr/>
        </p:nvSpPr>
        <p:spPr>
          <a:xfrm>
            <a:off x="9988868" y="3654504"/>
            <a:ext cx="3195399" cy="3619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👂 Sensory Sensitivities</a:t>
            </a:r>
            <a:endParaRPr lang="en-US" sz="2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Text 13"/>
          <p:cNvSpPr/>
          <p:nvPr/>
        </p:nvSpPr>
        <p:spPr>
          <a:xfrm>
            <a:off x="9988868" y="4152543"/>
            <a:ext cx="3590330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Feeling overwhelmed in noisy or busy environments.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Text 14"/>
          <p:cNvSpPr/>
          <p:nvPr/>
        </p:nvSpPr>
        <p:spPr>
          <a:xfrm>
            <a:off x="793790" y="6108025"/>
            <a:ext cx="13042821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While support from teachers, parents, and therapists is invaluable, traditional tools like Alexa or Siri aren't tailored to their specific needs. AutismHelper steps in to fill this gap.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6393" y="596860"/>
            <a:ext cx="5677614" cy="5405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50"/>
              </a:lnSpc>
              <a:buNone/>
            </a:pPr>
            <a:r>
              <a:rPr lang="en-US" sz="3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Our Vision for AutismHelper</a:t>
            </a:r>
            <a:endParaRPr lang="en-US" sz="3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 1"/>
          <p:cNvSpPr/>
          <p:nvPr/>
        </p:nvSpPr>
        <p:spPr>
          <a:xfrm>
            <a:off x="756642" y="1569720"/>
            <a:ext cx="13117116" cy="69175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AutismHelper is designed to empower children with autism by providing a supportive and engaging digital environment. Our core objectives are to:</a:t>
            </a:r>
            <a:endParaRPr lang="en-US" sz="17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hape 2"/>
          <p:cNvSpPr/>
          <p:nvPr/>
        </p:nvSpPr>
        <p:spPr>
          <a:xfrm>
            <a:off x="756642" y="2504599"/>
            <a:ext cx="6450449" cy="2456021"/>
          </a:xfrm>
          <a:prstGeom prst="roundRect">
            <a:avLst>
              <a:gd name="adj" fmla="val 1321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5" name="Shape 3"/>
          <p:cNvSpPr/>
          <p:nvPr/>
        </p:nvSpPr>
        <p:spPr>
          <a:xfrm>
            <a:off x="972741" y="2720697"/>
            <a:ext cx="648533" cy="648533"/>
          </a:xfrm>
          <a:prstGeom prst="roundRect">
            <a:avLst>
              <a:gd name="adj" fmla="val 14098104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096" y="2862501"/>
            <a:ext cx="291822" cy="3648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7" name="Text 4"/>
          <p:cNvSpPr/>
          <p:nvPr/>
        </p:nvSpPr>
        <p:spPr>
          <a:xfrm>
            <a:off x="972741" y="3585329"/>
            <a:ext cx="3198376" cy="3377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Enhance Communication</a:t>
            </a:r>
            <a:endParaRPr lang="en-US" sz="21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972741" y="4052768"/>
            <a:ext cx="6018252" cy="3458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Help children express their needs and feelings more easily.</a:t>
            </a:r>
            <a:endParaRPr lang="en-US" sz="17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Shape 6"/>
          <p:cNvSpPr/>
          <p:nvPr/>
        </p:nvSpPr>
        <p:spPr>
          <a:xfrm>
            <a:off x="7423190" y="2504599"/>
            <a:ext cx="6450568" cy="2456021"/>
          </a:xfrm>
          <a:prstGeom prst="roundRect">
            <a:avLst>
              <a:gd name="adj" fmla="val 1321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0" name="Shape 7"/>
          <p:cNvSpPr/>
          <p:nvPr/>
        </p:nvSpPr>
        <p:spPr>
          <a:xfrm>
            <a:off x="7639288" y="2720697"/>
            <a:ext cx="648533" cy="648533"/>
          </a:xfrm>
          <a:prstGeom prst="roundRect">
            <a:avLst>
              <a:gd name="adj" fmla="val 14098104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7644" y="2862501"/>
            <a:ext cx="291822" cy="3648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12" name="Text 8"/>
          <p:cNvSpPr/>
          <p:nvPr/>
        </p:nvSpPr>
        <p:spPr>
          <a:xfrm>
            <a:off x="7639288" y="3585329"/>
            <a:ext cx="2891195" cy="3377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Simplify Daily Routines</a:t>
            </a:r>
            <a:endParaRPr lang="en-US" sz="21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 9"/>
          <p:cNvSpPr/>
          <p:nvPr/>
        </p:nvSpPr>
        <p:spPr>
          <a:xfrm>
            <a:off x="7639288" y="4052768"/>
            <a:ext cx="6018371" cy="69175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Support kids in completing everyday tasks and managing their schedules.</a:t>
            </a:r>
            <a:endParaRPr lang="en-US" sz="17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Shape 10"/>
          <p:cNvSpPr/>
          <p:nvPr/>
        </p:nvSpPr>
        <p:spPr>
          <a:xfrm>
            <a:off x="756642" y="5176718"/>
            <a:ext cx="6450449" cy="2456021"/>
          </a:xfrm>
          <a:prstGeom prst="roundRect">
            <a:avLst>
              <a:gd name="adj" fmla="val 1321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5" name="Shape 11"/>
          <p:cNvSpPr/>
          <p:nvPr/>
        </p:nvSpPr>
        <p:spPr>
          <a:xfrm>
            <a:off x="972741" y="5392817"/>
            <a:ext cx="648533" cy="648533"/>
          </a:xfrm>
          <a:prstGeom prst="roundRect">
            <a:avLst>
              <a:gd name="adj" fmla="val 14098104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1096" y="5534620"/>
            <a:ext cx="291822" cy="3648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17" name="Text 12"/>
          <p:cNvSpPr/>
          <p:nvPr/>
        </p:nvSpPr>
        <p:spPr>
          <a:xfrm>
            <a:off x="972741" y="6257449"/>
            <a:ext cx="2702600" cy="3377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Foster Learning</a:t>
            </a:r>
            <a:endParaRPr lang="en-US" sz="21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Text 13"/>
          <p:cNvSpPr/>
          <p:nvPr/>
        </p:nvSpPr>
        <p:spPr>
          <a:xfrm>
            <a:off x="972741" y="6724888"/>
            <a:ext cx="6018252" cy="69175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Offer fun and structured ways to acquire new skills and knowledge.</a:t>
            </a:r>
            <a:endParaRPr lang="en-US" sz="17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Shape 14"/>
          <p:cNvSpPr/>
          <p:nvPr/>
        </p:nvSpPr>
        <p:spPr>
          <a:xfrm>
            <a:off x="7423190" y="5176718"/>
            <a:ext cx="6450568" cy="2456021"/>
          </a:xfrm>
          <a:prstGeom prst="roundRect">
            <a:avLst>
              <a:gd name="adj" fmla="val 1321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20" name="Shape 15"/>
          <p:cNvSpPr/>
          <p:nvPr/>
        </p:nvSpPr>
        <p:spPr>
          <a:xfrm>
            <a:off x="7639288" y="5392817"/>
            <a:ext cx="648533" cy="648533"/>
          </a:xfrm>
          <a:prstGeom prst="roundRect">
            <a:avLst>
              <a:gd name="adj" fmla="val 14098104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7644" y="5534620"/>
            <a:ext cx="291822" cy="3648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22" name="Text 16"/>
          <p:cNvSpPr/>
          <p:nvPr/>
        </p:nvSpPr>
        <p:spPr>
          <a:xfrm>
            <a:off x="7639288" y="6257449"/>
            <a:ext cx="3005018" cy="3377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Build Social Confidence</a:t>
            </a:r>
            <a:endParaRPr lang="en-US" sz="21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Text 17"/>
          <p:cNvSpPr/>
          <p:nvPr/>
        </p:nvSpPr>
        <p:spPr>
          <a:xfrm>
            <a:off x="7639288" y="6724888"/>
            <a:ext cx="6018371" cy="3458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Improve comfort and participation in social interactions.</a:t>
            </a:r>
            <a:endParaRPr lang="en-US" sz="17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88450" y="810697"/>
            <a:ext cx="7053501" cy="56697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Who Benefits? And What It Does!</a:t>
            </a:r>
            <a:endParaRPr lang="en-US" sz="35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859637"/>
            <a:ext cx="3706535" cy="354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Who will use AutismHelper?</a:t>
            </a:r>
            <a:endParaRPr lang="en-US" sz="2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440781"/>
            <a:ext cx="6244709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Children with autism: The primary users, gaining independence and skills.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3245882"/>
            <a:ext cx="6244709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Parents &amp; Caregivers: A valuable tool for supporting their child's development at home.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050983"/>
            <a:ext cx="6244709" cy="10887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Teachers &amp; Special Education Professionals: An aid for classroom management and individualized learning plans.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 5"/>
          <p:cNvSpPr/>
          <p:nvPr/>
        </p:nvSpPr>
        <p:spPr>
          <a:xfrm>
            <a:off x="7599521" y="1859637"/>
            <a:ext cx="3672483" cy="354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What will AutismHelper do?</a:t>
            </a:r>
            <a:endParaRPr lang="en-US" sz="2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2440781"/>
            <a:ext cx="6244709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Communication Support: Facilitating easier expression of thoughts and needs.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Text 7"/>
          <p:cNvSpPr/>
          <p:nvPr/>
        </p:nvSpPr>
        <p:spPr>
          <a:xfrm>
            <a:off x="7599521" y="3245882"/>
            <a:ext cx="6244709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Daily Task Assistance: Helping with schedules and routines.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7599521" y="4050983"/>
            <a:ext cx="6244709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Learning &amp; Skill Development: Providing engaging educational content.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7599521" y="4856083"/>
            <a:ext cx="6244709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Social Interaction Practice: Creating safe spaces for practicing social cues.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599521" y="5837039"/>
            <a:ext cx="6244709" cy="1326713"/>
          </a:xfrm>
          <a:prstGeom prst="roundRect">
            <a:avLst>
              <a:gd name="adj" fmla="val 2565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6335" y="6181130"/>
            <a:ext cx="283488" cy="22681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14" name="Text 11"/>
          <p:cNvSpPr/>
          <p:nvPr/>
        </p:nvSpPr>
        <p:spPr>
          <a:xfrm>
            <a:off x="8336637" y="6120527"/>
            <a:ext cx="5280779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Important Note: AutismHelper is a supportive learning tool, not a medical app.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43626" y="734258"/>
            <a:ext cx="6143149" cy="51458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50"/>
              </a:lnSpc>
              <a:buNone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 Features: Making Life Easier</a:t>
            </a:r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720447" y="1969294"/>
            <a:ext cx="6491764" cy="2505670"/>
          </a:xfrm>
          <a:prstGeom prst="roundRect">
            <a:avLst>
              <a:gd name="adj" fmla="val 4379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4" name="Shape 2"/>
          <p:cNvSpPr/>
          <p:nvPr/>
        </p:nvSpPr>
        <p:spPr>
          <a:xfrm>
            <a:off x="720447" y="1946434"/>
            <a:ext cx="6491764" cy="91440"/>
          </a:xfrm>
          <a:prstGeom prst="roundRect">
            <a:avLst>
              <a:gd name="adj" fmla="val 33770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5" name="Shape 3"/>
          <p:cNvSpPr/>
          <p:nvPr/>
        </p:nvSpPr>
        <p:spPr>
          <a:xfrm>
            <a:off x="3657540" y="1660565"/>
            <a:ext cx="617577" cy="617577"/>
          </a:xfrm>
          <a:prstGeom prst="roundRect">
            <a:avLst>
              <a:gd name="adj" fmla="val 148063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2802" y="1814989"/>
            <a:ext cx="246936" cy="3087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7" name="Text 4"/>
          <p:cNvSpPr/>
          <p:nvPr/>
        </p:nvSpPr>
        <p:spPr>
          <a:xfrm>
            <a:off x="949166" y="2483882"/>
            <a:ext cx="2573179" cy="32158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Talk &amp; Share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949166" y="2928938"/>
            <a:ext cx="6034326" cy="13173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Allows children to express themselves by speaking or typing simple messages. Customizable vocabulary and visual cues help bridge communication gaps, reducing frustration and fostering self-expression.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Shape 6"/>
          <p:cNvSpPr/>
          <p:nvPr/>
        </p:nvSpPr>
        <p:spPr>
          <a:xfrm>
            <a:off x="7418070" y="1969294"/>
            <a:ext cx="6491883" cy="2505670"/>
          </a:xfrm>
          <a:prstGeom prst="roundRect">
            <a:avLst>
              <a:gd name="adj" fmla="val 4379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0" name="Shape 7"/>
          <p:cNvSpPr/>
          <p:nvPr/>
        </p:nvSpPr>
        <p:spPr>
          <a:xfrm>
            <a:off x="7418070" y="1946434"/>
            <a:ext cx="6491883" cy="91440"/>
          </a:xfrm>
          <a:prstGeom prst="roundRect">
            <a:avLst>
              <a:gd name="adj" fmla="val 33770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1" name="Shape 8"/>
          <p:cNvSpPr/>
          <p:nvPr/>
        </p:nvSpPr>
        <p:spPr>
          <a:xfrm>
            <a:off x="10355163" y="1660565"/>
            <a:ext cx="617577" cy="617577"/>
          </a:xfrm>
          <a:prstGeom prst="roundRect">
            <a:avLst>
              <a:gd name="adj" fmla="val 148063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0425" y="1814989"/>
            <a:ext cx="246936" cy="3087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13" name="Text 9"/>
          <p:cNvSpPr/>
          <p:nvPr/>
        </p:nvSpPr>
        <p:spPr>
          <a:xfrm>
            <a:off x="7646789" y="2483882"/>
            <a:ext cx="2573179" cy="32158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My Day Helper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 10"/>
          <p:cNvSpPr/>
          <p:nvPr/>
        </p:nvSpPr>
        <p:spPr>
          <a:xfrm>
            <a:off x="7646789" y="2928938"/>
            <a:ext cx="6034445" cy="13173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Visual daily schedules and gentle reminders for tasks like brushing teeth, getting dressed, or homework. Breaks down complex routines into manageable steps, promoting independence and reducing anxiety around transitions.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Shape 11"/>
          <p:cNvSpPr/>
          <p:nvPr/>
        </p:nvSpPr>
        <p:spPr>
          <a:xfrm>
            <a:off x="720447" y="4989552"/>
            <a:ext cx="6491764" cy="2505670"/>
          </a:xfrm>
          <a:prstGeom prst="roundRect">
            <a:avLst>
              <a:gd name="adj" fmla="val 4379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6" name="Shape 12"/>
          <p:cNvSpPr/>
          <p:nvPr/>
        </p:nvSpPr>
        <p:spPr>
          <a:xfrm>
            <a:off x="720447" y="4966692"/>
            <a:ext cx="6491764" cy="91440"/>
          </a:xfrm>
          <a:prstGeom prst="roundRect">
            <a:avLst>
              <a:gd name="adj" fmla="val 33770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7" name="Shape 13"/>
          <p:cNvSpPr/>
          <p:nvPr/>
        </p:nvSpPr>
        <p:spPr>
          <a:xfrm>
            <a:off x="3657540" y="4680823"/>
            <a:ext cx="617577" cy="617577"/>
          </a:xfrm>
          <a:prstGeom prst="roundRect">
            <a:avLst>
              <a:gd name="adj" fmla="val 148063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2802" y="4835247"/>
            <a:ext cx="246936" cy="3087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19" name="Text 14"/>
          <p:cNvSpPr/>
          <p:nvPr/>
        </p:nvSpPr>
        <p:spPr>
          <a:xfrm>
            <a:off x="949166" y="5504140"/>
            <a:ext cx="2573179" cy="32158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Learn &amp; Play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 15"/>
          <p:cNvSpPr/>
          <p:nvPr/>
        </p:nvSpPr>
        <p:spPr>
          <a:xfrm>
            <a:off x="949166" y="5949196"/>
            <a:ext cx="6034326" cy="13173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Engaging mini-lessons and interactive games focused on social skills, emotional recognition, and cognitive development. Uses positive reinforcement and visual learning to make education fun and effective.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Shape 16"/>
          <p:cNvSpPr/>
          <p:nvPr/>
        </p:nvSpPr>
        <p:spPr>
          <a:xfrm>
            <a:off x="7418070" y="4989552"/>
            <a:ext cx="6491883" cy="2505670"/>
          </a:xfrm>
          <a:prstGeom prst="roundRect">
            <a:avLst>
              <a:gd name="adj" fmla="val 4379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22" name="Shape 17"/>
          <p:cNvSpPr/>
          <p:nvPr/>
        </p:nvSpPr>
        <p:spPr>
          <a:xfrm>
            <a:off x="7418070" y="4966692"/>
            <a:ext cx="6491883" cy="91440"/>
          </a:xfrm>
          <a:prstGeom prst="roundRect">
            <a:avLst>
              <a:gd name="adj" fmla="val 33770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23" name="Shape 18"/>
          <p:cNvSpPr/>
          <p:nvPr/>
        </p:nvSpPr>
        <p:spPr>
          <a:xfrm>
            <a:off x="10355163" y="4680823"/>
            <a:ext cx="617577" cy="617577"/>
          </a:xfrm>
          <a:prstGeom prst="roundRect">
            <a:avLst>
              <a:gd name="adj" fmla="val 148063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40425" y="4835247"/>
            <a:ext cx="246936" cy="3087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25" name="Text 19"/>
          <p:cNvSpPr/>
          <p:nvPr/>
        </p:nvSpPr>
        <p:spPr>
          <a:xfrm>
            <a:off x="7646789" y="5504140"/>
            <a:ext cx="2573179" cy="32158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Make Friends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Text 20"/>
          <p:cNvSpPr/>
          <p:nvPr/>
        </p:nvSpPr>
        <p:spPr>
          <a:xfrm>
            <a:off x="7646789" y="5949196"/>
            <a:ext cx="6034445" cy="987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Offers a safe, guided environment to practice conversational skills and understand social scenarios. Provides prompts and feedback to build confidence for real-world interactions.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43193" y="-3267717"/>
            <a:ext cx="4252674" cy="28348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Our Development Journey &amp; Tech Stack</a:t>
            </a:r>
            <a:endParaRPr lang="en-US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 1"/>
          <p:cNvSpPr/>
          <p:nvPr/>
        </p:nvSpPr>
        <p:spPr>
          <a:xfrm>
            <a:off x="680323" y="-2757415"/>
            <a:ext cx="13836729" cy="62241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Our approach to building AutismHelper is structured and user-centric, ensuring the tool is effective and easy to use.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376" y="268426"/>
            <a:ext cx="10690622" cy="432285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5" name="Text 2"/>
          <p:cNvSpPr/>
          <p:nvPr/>
        </p:nvSpPr>
        <p:spPr>
          <a:xfrm>
            <a:off x="2368526" y="1167444"/>
            <a:ext cx="2921423" cy="389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Research</a:t>
            </a:r>
            <a:endParaRPr lang="en-US" sz="13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 3"/>
          <p:cNvSpPr/>
          <p:nvPr/>
        </p:nvSpPr>
        <p:spPr>
          <a:xfrm>
            <a:off x="5007528" y="1348366"/>
            <a:ext cx="3016332" cy="389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Design</a:t>
            </a:r>
            <a:endParaRPr lang="en-US" sz="13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Text 4"/>
          <p:cNvSpPr/>
          <p:nvPr/>
        </p:nvSpPr>
        <p:spPr>
          <a:xfrm>
            <a:off x="6874445" y="1100909"/>
            <a:ext cx="2921422" cy="389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Develop</a:t>
            </a:r>
            <a:endParaRPr lang="en-US" sz="13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 5"/>
          <p:cNvSpPr/>
          <p:nvPr/>
        </p:nvSpPr>
        <p:spPr>
          <a:xfrm>
            <a:off x="9699611" y="3491697"/>
            <a:ext cx="2921423" cy="389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Test</a:t>
            </a:r>
            <a:endParaRPr lang="en-US" sz="13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 6"/>
          <p:cNvSpPr/>
          <p:nvPr/>
        </p:nvSpPr>
        <p:spPr>
          <a:xfrm>
            <a:off x="6548914" y="4838735"/>
            <a:ext cx="2241233" cy="427234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Technology Driving AutismHelper:</a:t>
            </a:r>
            <a:endParaRPr lang="en-US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 7"/>
          <p:cNvSpPr/>
          <p:nvPr/>
        </p:nvSpPr>
        <p:spPr>
          <a:xfrm>
            <a:off x="1179469" y="5402056"/>
            <a:ext cx="13836729" cy="181451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We leverage robust and scalable technologies to ensure a seamless and reliable experience: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Text 8"/>
          <p:cNvSpPr/>
          <p:nvPr/>
        </p:nvSpPr>
        <p:spPr>
          <a:xfrm>
            <a:off x="751165" y="6170129"/>
            <a:ext cx="1417558" cy="177165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Frontend</a:t>
            </a:r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Text 9"/>
          <p:cNvSpPr/>
          <p:nvPr/>
        </p:nvSpPr>
        <p:spPr>
          <a:xfrm>
            <a:off x="680323" y="6572285"/>
            <a:ext cx="6847523" cy="710350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React (Web</a:t>
            </a:r>
            <a:r>
              <a:rPr lang="en-US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) </a:t>
            </a: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for a smooth</a:t>
            </a:r>
            <a:r>
              <a:rPr lang="en-US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,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responsive interface.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ext 10"/>
          <p:cNvSpPr/>
          <p:nvPr/>
        </p:nvSpPr>
        <p:spPr>
          <a:xfrm>
            <a:off x="7740372" y="6170129"/>
            <a:ext cx="1417558" cy="177165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Backend</a:t>
            </a:r>
            <a:endParaRPr lang="en-US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 11"/>
          <p:cNvSpPr/>
          <p:nvPr/>
        </p:nvSpPr>
        <p:spPr>
          <a:xfrm>
            <a:off x="7782877" y="6572285"/>
            <a:ext cx="6847523" cy="181451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Python (</a:t>
            </a:r>
            <a:r>
              <a:rPr lang="en-US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Flask) </a:t>
            </a: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for powerful and flexible data management.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59442" y="531495"/>
            <a:ext cx="4511397" cy="4831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3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Our 8-Week Launch Plan</a:t>
            </a:r>
            <a:endParaRPr lang="en-US" sz="3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 1"/>
          <p:cNvSpPr/>
          <p:nvPr/>
        </p:nvSpPr>
        <p:spPr>
          <a:xfrm>
            <a:off x="676513" y="1401247"/>
            <a:ext cx="13277374" cy="3093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We have a focused and agile timeline to bring AutismHelper to your families and classrooms quickly and efficiently.</a:t>
            </a:r>
            <a:endParaRPr lang="en-US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hape 2"/>
          <p:cNvSpPr/>
          <p:nvPr/>
        </p:nvSpPr>
        <p:spPr>
          <a:xfrm>
            <a:off x="7303770" y="1927979"/>
            <a:ext cx="22860" cy="5771912"/>
          </a:xfrm>
          <a:prstGeom prst="roundRect">
            <a:avLst>
              <a:gd name="adj" fmla="val 126844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5" name="Shape 3"/>
          <p:cNvSpPr/>
          <p:nvPr/>
        </p:nvSpPr>
        <p:spPr>
          <a:xfrm>
            <a:off x="6540758" y="2133957"/>
            <a:ext cx="579834" cy="22860"/>
          </a:xfrm>
          <a:prstGeom prst="roundRect">
            <a:avLst>
              <a:gd name="adj" fmla="val 126844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6" name="Shape 4"/>
          <p:cNvSpPr/>
          <p:nvPr/>
        </p:nvSpPr>
        <p:spPr>
          <a:xfrm>
            <a:off x="7097732" y="1927979"/>
            <a:ext cx="434935" cy="434935"/>
          </a:xfrm>
          <a:prstGeom prst="roundRect">
            <a:avLst>
              <a:gd name="adj" fmla="val 6667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7" name="Text 5"/>
          <p:cNvSpPr/>
          <p:nvPr/>
        </p:nvSpPr>
        <p:spPr>
          <a:xfrm>
            <a:off x="7170182" y="1964174"/>
            <a:ext cx="289917" cy="3624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2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2760464" y="1994416"/>
            <a:ext cx="3588187" cy="3020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Weeks 1-2: Research &amp; Planning</a:t>
            </a:r>
            <a:endParaRPr lang="en-US" sz="19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Text 7"/>
          <p:cNvSpPr/>
          <p:nvPr/>
        </p:nvSpPr>
        <p:spPr>
          <a:xfrm>
            <a:off x="676513" y="2412444"/>
            <a:ext cx="5672138" cy="61864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Deep dive into user needs, define features, and finalize technical architecture.</a:t>
            </a:r>
            <a:endParaRPr lang="en-US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Shape 8"/>
          <p:cNvSpPr/>
          <p:nvPr/>
        </p:nvSpPr>
        <p:spPr>
          <a:xfrm>
            <a:off x="7509808" y="3293745"/>
            <a:ext cx="579834" cy="22860"/>
          </a:xfrm>
          <a:prstGeom prst="roundRect">
            <a:avLst>
              <a:gd name="adj" fmla="val 126844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1" name="Shape 9"/>
          <p:cNvSpPr/>
          <p:nvPr/>
        </p:nvSpPr>
        <p:spPr>
          <a:xfrm>
            <a:off x="7097732" y="3087767"/>
            <a:ext cx="434935" cy="434935"/>
          </a:xfrm>
          <a:prstGeom prst="roundRect">
            <a:avLst>
              <a:gd name="adj" fmla="val 6667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2" name="Text 10"/>
          <p:cNvSpPr/>
          <p:nvPr/>
        </p:nvSpPr>
        <p:spPr>
          <a:xfrm>
            <a:off x="7170182" y="3123962"/>
            <a:ext cx="289917" cy="3624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2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 11"/>
          <p:cNvSpPr/>
          <p:nvPr/>
        </p:nvSpPr>
        <p:spPr>
          <a:xfrm>
            <a:off x="8281749" y="3154204"/>
            <a:ext cx="3762137" cy="3020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Weeks 3-4: Design &amp; Prototyping</a:t>
            </a:r>
            <a:endParaRPr lang="en-US" sz="19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 12"/>
          <p:cNvSpPr/>
          <p:nvPr/>
        </p:nvSpPr>
        <p:spPr>
          <a:xfrm>
            <a:off x="8281749" y="3572232"/>
            <a:ext cx="5672138" cy="3093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Create intuitive user interfaces and user experience flows.</a:t>
            </a:r>
            <a:endParaRPr lang="en-US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Shape 13"/>
          <p:cNvSpPr/>
          <p:nvPr/>
        </p:nvSpPr>
        <p:spPr>
          <a:xfrm>
            <a:off x="6540758" y="4293394"/>
            <a:ext cx="579834" cy="22860"/>
          </a:xfrm>
          <a:prstGeom prst="roundRect">
            <a:avLst>
              <a:gd name="adj" fmla="val 126844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6" name="Shape 14"/>
          <p:cNvSpPr/>
          <p:nvPr/>
        </p:nvSpPr>
        <p:spPr>
          <a:xfrm>
            <a:off x="7097732" y="4087416"/>
            <a:ext cx="434935" cy="434935"/>
          </a:xfrm>
          <a:prstGeom prst="roundRect">
            <a:avLst>
              <a:gd name="adj" fmla="val 6667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17" name="Text 15"/>
          <p:cNvSpPr/>
          <p:nvPr/>
        </p:nvSpPr>
        <p:spPr>
          <a:xfrm>
            <a:off x="7170182" y="4123611"/>
            <a:ext cx="289917" cy="3624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2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Text 16"/>
          <p:cNvSpPr/>
          <p:nvPr/>
        </p:nvSpPr>
        <p:spPr>
          <a:xfrm>
            <a:off x="2858453" y="4153853"/>
            <a:ext cx="3490198" cy="3020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Weeks 5-6: Core Development</a:t>
            </a:r>
            <a:endParaRPr lang="en-US" sz="19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ext 17"/>
          <p:cNvSpPr/>
          <p:nvPr/>
        </p:nvSpPr>
        <p:spPr>
          <a:xfrm>
            <a:off x="676513" y="4571881"/>
            <a:ext cx="5672138" cy="3093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Build the main features, ensuring stability and functionality.</a:t>
            </a:r>
            <a:endParaRPr lang="en-US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Shape 18"/>
          <p:cNvSpPr/>
          <p:nvPr/>
        </p:nvSpPr>
        <p:spPr>
          <a:xfrm>
            <a:off x="7509808" y="5293162"/>
            <a:ext cx="579834" cy="22860"/>
          </a:xfrm>
          <a:prstGeom prst="roundRect">
            <a:avLst>
              <a:gd name="adj" fmla="val 126844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21" name="Shape 19"/>
          <p:cNvSpPr/>
          <p:nvPr/>
        </p:nvSpPr>
        <p:spPr>
          <a:xfrm>
            <a:off x="7097732" y="5087183"/>
            <a:ext cx="434935" cy="434935"/>
          </a:xfrm>
          <a:prstGeom prst="roundRect">
            <a:avLst>
              <a:gd name="adj" fmla="val 6667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22" name="Text 20"/>
          <p:cNvSpPr/>
          <p:nvPr/>
        </p:nvSpPr>
        <p:spPr>
          <a:xfrm>
            <a:off x="7170182" y="5123378"/>
            <a:ext cx="289917" cy="3624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2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Text 21"/>
          <p:cNvSpPr/>
          <p:nvPr/>
        </p:nvSpPr>
        <p:spPr>
          <a:xfrm>
            <a:off x="8281749" y="5153620"/>
            <a:ext cx="3359348" cy="3020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Week 7: Testing &amp; Refinement</a:t>
            </a:r>
            <a:endParaRPr lang="en-US" sz="19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Text 22"/>
          <p:cNvSpPr/>
          <p:nvPr/>
        </p:nvSpPr>
        <p:spPr>
          <a:xfrm>
            <a:off x="8281749" y="5571649"/>
            <a:ext cx="5672138" cy="61864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Rigorous testing with target users to identify and fix any issues.</a:t>
            </a:r>
            <a:endParaRPr lang="en-US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Shape 23"/>
          <p:cNvSpPr/>
          <p:nvPr/>
        </p:nvSpPr>
        <p:spPr>
          <a:xfrm>
            <a:off x="6540758" y="6292929"/>
            <a:ext cx="579834" cy="22860"/>
          </a:xfrm>
          <a:prstGeom prst="roundRect">
            <a:avLst>
              <a:gd name="adj" fmla="val 126844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26" name="Shape 24"/>
          <p:cNvSpPr/>
          <p:nvPr/>
        </p:nvSpPr>
        <p:spPr>
          <a:xfrm>
            <a:off x="7097732" y="6086951"/>
            <a:ext cx="434935" cy="434935"/>
          </a:xfrm>
          <a:prstGeom prst="roundRect">
            <a:avLst>
              <a:gd name="adj" fmla="val 6667"/>
            </a:avLst>
          </a:prstGeom>
          <a:solidFill>
            <a:schemeClr val="accent1">
              <a:lumMod val="60000"/>
              <a:lumOff val="40000"/>
            </a:schemeClr>
          </a:solidFill>
          <a:ln/>
        </p:spPr>
      </p:sp>
      <p:sp>
        <p:nvSpPr>
          <p:cNvPr id="27" name="Text 25"/>
          <p:cNvSpPr/>
          <p:nvPr/>
        </p:nvSpPr>
        <p:spPr>
          <a:xfrm>
            <a:off x="7170182" y="6123146"/>
            <a:ext cx="289917" cy="3624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5</a:t>
            </a:r>
            <a:endParaRPr lang="en-US" sz="22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Text 26"/>
          <p:cNvSpPr/>
          <p:nvPr/>
        </p:nvSpPr>
        <p:spPr>
          <a:xfrm>
            <a:off x="3932277" y="6153388"/>
            <a:ext cx="2416373" cy="3020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Week 8: Final Launch</a:t>
            </a:r>
            <a:endParaRPr lang="en-US" sz="19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Text 27"/>
          <p:cNvSpPr/>
          <p:nvPr/>
        </p:nvSpPr>
        <p:spPr>
          <a:xfrm>
            <a:off x="676513" y="6571417"/>
            <a:ext cx="5672138" cy="3093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Release AutismHelper to the public!</a:t>
            </a:r>
            <a:endParaRPr lang="en-US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3" name="Text 0"/>
          <p:cNvSpPr/>
          <p:nvPr/>
        </p:nvSpPr>
        <p:spPr>
          <a:xfrm>
            <a:off x="6280190" y="1625322"/>
            <a:ext cx="7556421" cy="391287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"Every child deserves a voice and a chance to grow."</a:t>
            </a:r>
            <a:endParaRPr lang="en-US" sz="61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5878354"/>
            <a:ext cx="7556421" cy="72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 pitchFamily="34" charset="0"/>
                <a:ea typeface="Inter" pitchFamily="34" charset="-122"/>
                <a:cs typeface="Inter" pitchFamily="34" charset="-120"/>
              </a:rPr>
              <a:t>Thank you for believing in AutismHelper – a tool that makes a difference.</a:t>
            </a:r>
            <a:endParaRPr lang="en-US" sz="175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724</Words>
  <Application>Microsoft Office PowerPoint</Application>
  <PresentationFormat>Custom</PresentationFormat>
  <Paragraphs>96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DM Sans Medium</vt:lpstr>
      <vt:lpstr>Arial</vt:lpstr>
      <vt:lpstr>Times New Roman</vt:lpstr>
      <vt:lpstr>Calibri Light</vt:lpstr>
      <vt:lpstr>Inter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User</dc:creator>
  <cp:lastModifiedBy>Windows User</cp:lastModifiedBy>
  <cp:revision>8</cp:revision>
  <dcterms:created xsi:type="dcterms:W3CDTF">2025-08-20T16:33:55Z</dcterms:created>
  <dcterms:modified xsi:type="dcterms:W3CDTF">2025-08-21T21:18:43Z</dcterms:modified>
</cp:coreProperties>
</file>